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7" r:id="rId8"/>
    <p:sldId id="1819" r:id="rId9"/>
    <p:sldId id="1835" r:id="rId10"/>
    <p:sldId id="1849" r:id="rId11"/>
    <p:sldId id="2087" r:id="rId12"/>
    <p:sldId id="2068" r:id="rId13"/>
    <p:sldId id="2086" r:id="rId14"/>
    <p:sldId id="2069" r:id="rId15"/>
    <p:sldId id="2074" r:id="rId16"/>
    <p:sldId id="2070" r:id="rId17"/>
    <p:sldId id="2075" r:id="rId18"/>
    <p:sldId id="2081" r:id="rId19"/>
    <p:sldId id="2076" r:id="rId20"/>
    <p:sldId id="2071" r:id="rId21"/>
    <p:sldId id="2078" r:id="rId22"/>
    <p:sldId id="2072" r:id="rId23"/>
    <p:sldId id="2079" r:id="rId24"/>
    <p:sldId id="2073" r:id="rId25"/>
    <p:sldId id="2080" r:id="rId26"/>
    <p:sldId id="2082" r:id="rId27"/>
    <p:sldId id="2083" r:id="rId28"/>
    <p:sldId id="2084" r:id="rId29"/>
    <p:sldId id="2085"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C4F7"/>
    <a:srgbClr val="374154"/>
    <a:srgbClr val="00FA00"/>
    <a:srgbClr val="59595A"/>
    <a:srgbClr val="FFFFFF"/>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145016"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汇编与循环优化</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pic>
        <p:nvPicPr>
          <p:cNvPr id="6" name="图片 5">
            <a:extLst>
              <a:ext uri="{FF2B5EF4-FFF2-40B4-BE49-F238E27FC236}">
                <a16:creationId xmlns:a16="http://schemas.microsoft.com/office/drawing/2014/main" id="{B88B7576-5FF8-4D49-996A-34F9CF1E23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535" y="1556792"/>
            <a:ext cx="10515692" cy="4456910"/>
          </a:xfrm>
          <a:prstGeom prst="rect">
            <a:avLst/>
          </a:prstGeom>
        </p:spPr>
      </p:pic>
    </p:spTree>
    <p:extLst>
      <p:ext uri="{BB962C8B-B14F-4D97-AF65-F5344CB8AC3E}">
        <p14:creationId xmlns:p14="http://schemas.microsoft.com/office/powerpoint/2010/main" val="211533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6365F-4EBA-4F4C-8D1E-E2B1CFDAF19C}"/>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D76596AA-98F0-D84A-BC15-A3963290FA46}"/>
              </a:ext>
            </a:extLst>
          </p:cNvPr>
          <p:cNvSpPr>
            <a:spLocks noGrp="1"/>
          </p:cNvSpPr>
          <p:nvPr>
            <p:ph sz="half" idx="1"/>
          </p:nvPr>
        </p:nvSpPr>
        <p:spPr/>
        <p:txBody>
          <a:bodyPr/>
          <a:lstStyle/>
          <a:p>
            <a:pPr>
              <a:lnSpc>
                <a:spcPct val="150000"/>
              </a:lnSpc>
            </a:pPr>
            <a:r>
              <a:rPr kumimoji="1" lang="zh-CN" altLang="en-US" dirty="0"/>
              <a:t>由于内存空间有限，代码访问的数据量过大时，无法一次性将所需要的数据加载到设备内存，循环分块能有效提高</a:t>
            </a:r>
            <a:r>
              <a:rPr kumimoji="1" lang="en-US" altLang="zh-CN" dirty="0"/>
              <a:t>NPU</a:t>
            </a:r>
            <a:r>
              <a:rPr kumimoji="1" lang="zh-CN" altLang="en-US" dirty="0"/>
              <a:t> </a:t>
            </a:r>
            <a:r>
              <a:rPr kumimoji="1" lang="en-US" altLang="zh-CN" dirty="0"/>
              <a:t>cache </a:t>
            </a:r>
            <a:r>
              <a:rPr kumimoji="1" lang="zh-CN" altLang="en-US" dirty="0"/>
              <a:t>上的访存效率，改善数据局部性。</a:t>
            </a:r>
            <a:endParaRPr kumimoji="1" lang="en-US" altLang="zh-CN" dirty="0"/>
          </a:p>
          <a:p>
            <a:pPr>
              <a:lnSpc>
                <a:spcPct val="150000"/>
              </a:lnSpc>
            </a:pPr>
            <a:r>
              <a:rPr kumimoji="1" lang="zh-CN" altLang="en-US" dirty="0"/>
              <a:t>如果分块应用于外部循环，会增加计算的空间和时间局部性；分块应与缓存块一起作用，可以提高流水线的效率。</a:t>
            </a:r>
          </a:p>
        </p:txBody>
      </p:sp>
    </p:spTree>
    <p:extLst>
      <p:ext uri="{BB962C8B-B14F-4D97-AF65-F5344CB8AC3E}">
        <p14:creationId xmlns:p14="http://schemas.microsoft.com/office/powerpoint/2010/main" val="24668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92E5C281-C3FF-6141-AC17-72009D5A5200}"/>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Loop Tiling </a:t>
            </a:r>
            <a:r>
              <a:rPr lang="zh-CN" altLang="en-US" dirty="0">
                <a:latin typeface="Gill Sans MT" panose="020B0502020104020203" pitchFamily="34" charset="0"/>
              </a:rPr>
              <a:t>的目的是确保一个 </a:t>
            </a:r>
            <a:r>
              <a:rPr lang="en-US" altLang="zh-CN" dirty="0">
                <a:latin typeface="Gill Sans MT" panose="020B0502020104020203" pitchFamily="34" charset="0"/>
              </a:rPr>
              <a:t>Cache </a:t>
            </a:r>
            <a:r>
              <a:rPr lang="zh-CN" altLang="en-US" dirty="0">
                <a:latin typeface="Gill Sans MT" panose="020B0502020104020203" pitchFamily="34" charset="0"/>
              </a:rPr>
              <a:t>在被用过以后，后面再用的时候其仍然在 </a:t>
            </a:r>
            <a:r>
              <a:rPr lang="en-US" altLang="zh-CN" dirty="0">
                <a:latin typeface="Gill Sans MT" panose="020B0502020104020203" pitchFamily="34" charset="0"/>
              </a:rPr>
              <a:t>cache </a:t>
            </a:r>
            <a:r>
              <a:rPr lang="zh-CN" altLang="en-US" dirty="0">
                <a:latin typeface="Gill Sans MT" panose="020B0502020104020203" pitchFamily="34" charset="0"/>
              </a:rPr>
              <a:t>中。</a:t>
            </a:r>
          </a:p>
          <a:p>
            <a:pPr>
              <a:lnSpc>
                <a:spcPct val="150000"/>
              </a:lnSpc>
            </a:pP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实现思路：</a:t>
            </a:r>
            <a:r>
              <a:rPr lang="zh-CN" altLang="en-US" dirty="0">
                <a:latin typeface="Gill Sans MT" panose="020B0502020104020203" pitchFamily="34" charset="0"/>
              </a:rPr>
              <a:t>当一个数组总的数据量无法放在 </a:t>
            </a:r>
            <a:r>
              <a:rPr lang="en-US" altLang="zh-CN" dirty="0">
                <a:latin typeface="Gill Sans MT" panose="020B0502020104020203" pitchFamily="34" charset="0"/>
              </a:rPr>
              <a:t>cache</a:t>
            </a:r>
            <a:r>
              <a:rPr lang="zh-CN" altLang="en-US" dirty="0">
                <a:latin typeface="Gill Sans MT" panose="020B0502020104020203" pitchFamily="34" charset="0"/>
              </a:rPr>
              <a:t> 时，把总数据分成一个个 </a:t>
            </a:r>
            <a:r>
              <a:rPr lang="en-US" altLang="zh-CN" dirty="0">
                <a:latin typeface="Gill Sans MT" panose="020B0502020104020203" pitchFamily="34" charset="0"/>
              </a:rPr>
              <a:t>tile </a:t>
            </a:r>
            <a:r>
              <a:rPr lang="zh-CN" altLang="en-US" dirty="0">
                <a:latin typeface="Gill Sans MT" panose="020B0502020104020203" pitchFamily="34" charset="0"/>
              </a:rPr>
              <a:t>去访问，令每个 </a:t>
            </a:r>
            <a:r>
              <a:rPr lang="en-US" altLang="zh-CN" dirty="0">
                <a:latin typeface="Gill Sans MT" panose="020B0502020104020203" pitchFamily="34" charset="0"/>
              </a:rPr>
              <a:t>tile </a:t>
            </a:r>
            <a:r>
              <a:rPr lang="zh-CN" altLang="en-US" dirty="0">
                <a:latin typeface="Gill Sans MT" panose="020B0502020104020203" pitchFamily="34" charset="0"/>
              </a:rPr>
              <a:t>都可以满足</a:t>
            </a:r>
            <a:r>
              <a:rPr lang="en-US" altLang="zh-CN" dirty="0">
                <a:latin typeface="Gill Sans MT" panose="020B0502020104020203" pitchFamily="34" charset="0"/>
              </a:rPr>
              <a:t> Cache</a:t>
            </a:r>
          </a:p>
          <a:p>
            <a:pPr>
              <a:lnSpc>
                <a:spcPct val="150000"/>
              </a:lnSpc>
            </a:pPr>
            <a:r>
              <a:rPr lang="zh-CN" altLang="en-US" b="1" dirty="0">
                <a:latin typeface="Gill Sans MT" panose="020B0502020104020203" pitchFamily="34" charset="0"/>
              </a:rPr>
              <a:t>具体做法：</a:t>
            </a:r>
            <a:r>
              <a:rPr lang="zh-CN" altLang="en-US" dirty="0">
                <a:latin typeface="Gill Sans MT" panose="020B0502020104020203" pitchFamily="34" charset="0"/>
              </a:rPr>
              <a:t>把一层内层循环分成 </a:t>
            </a:r>
            <a:r>
              <a:rPr lang="en-US" altLang="zh-CN" dirty="0">
                <a:latin typeface="Gill Sans MT" panose="020B0502020104020203" pitchFamily="34" charset="0"/>
              </a:rPr>
              <a:t>outer loop * inner loop</a:t>
            </a:r>
            <a:r>
              <a:rPr lang="zh-CN" altLang="en-US" dirty="0">
                <a:latin typeface="Gill Sans MT" panose="020B0502020104020203" pitchFamily="34" charset="0"/>
              </a:rPr>
              <a:t>。然后把 </a:t>
            </a:r>
            <a:r>
              <a:rPr lang="en-US" altLang="zh-CN" dirty="0">
                <a:latin typeface="Gill Sans MT" panose="020B0502020104020203" pitchFamily="34" charset="0"/>
              </a:rPr>
              <a:t>outer loop </a:t>
            </a:r>
            <a:r>
              <a:rPr lang="zh-CN" altLang="en-US" dirty="0">
                <a:latin typeface="Gill Sans MT" panose="020B0502020104020203" pitchFamily="34" charset="0"/>
              </a:rPr>
              <a:t>移到更外层去，从而确保 </a:t>
            </a:r>
            <a:r>
              <a:rPr lang="en-US" altLang="zh-CN" dirty="0">
                <a:latin typeface="Gill Sans MT" panose="020B0502020104020203" pitchFamily="34" charset="0"/>
              </a:rPr>
              <a:t>inner loop </a:t>
            </a:r>
            <a:r>
              <a:rPr lang="zh-CN" altLang="en-US" dirty="0">
                <a:latin typeface="Gill Sans MT" panose="020B0502020104020203" pitchFamily="34" charset="0"/>
              </a:rPr>
              <a:t>一定能满足</a:t>
            </a:r>
            <a:r>
              <a:rPr lang="en-US" altLang="zh-CN" dirty="0">
                <a:latin typeface="Gill Sans MT" panose="020B0502020104020203" pitchFamily="34" charset="0"/>
              </a:rPr>
              <a:t> Cache</a:t>
            </a:r>
            <a:endParaRPr lang="zh-CN" altLang="en-US" dirty="0">
              <a:latin typeface="Gill Sans MT" panose="020B0502020104020203" pitchFamily="34" charset="0"/>
            </a:endParaRPr>
          </a:p>
          <a:p>
            <a:pPr>
              <a:lnSpc>
                <a:spcPct val="150000"/>
              </a:lnSpc>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79596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0E0AA-224C-7343-8513-F1A444EBEBFE}"/>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4" name="图片 3">
            <a:extLst>
              <a:ext uri="{FF2B5EF4-FFF2-40B4-BE49-F238E27FC236}">
                <a16:creationId xmlns:a16="http://schemas.microsoft.com/office/drawing/2014/main" id="{4E781702-0566-0C4D-B1CE-0D0E7006C743}"/>
              </a:ext>
            </a:extLst>
          </p:cNvPr>
          <p:cNvPicPr>
            <a:picLocks noChangeAspect="1"/>
          </p:cNvPicPr>
          <p:nvPr/>
        </p:nvPicPr>
        <p:blipFill>
          <a:blip r:embed="rId2"/>
          <a:stretch>
            <a:fillRect/>
          </a:stretch>
        </p:blipFill>
        <p:spPr>
          <a:xfrm>
            <a:off x="2683551" y="1569918"/>
            <a:ext cx="6843640" cy="4608512"/>
          </a:xfrm>
          <a:prstGeom prst="rect">
            <a:avLst/>
          </a:prstGeom>
        </p:spPr>
      </p:pic>
    </p:spTree>
    <p:extLst>
      <p:ext uri="{BB962C8B-B14F-4D97-AF65-F5344CB8AC3E}">
        <p14:creationId xmlns:p14="http://schemas.microsoft.com/office/powerpoint/2010/main" val="13293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6" name="图片 5">
            <a:extLst>
              <a:ext uri="{FF2B5EF4-FFF2-40B4-BE49-F238E27FC236}">
                <a16:creationId xmlns:a16="http://schemas.microsoft.com/office/drawing/2014/main" id="{DBDA9155-9C2B-FE44-B084-504C340FDE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1539" y="1628800"/>
            <a:ext cx="10193684" cy="4341937"/>
          </a:xfrm>
          <a:prstGeom prst="rect">
            <a:avLst/>
          </a:prstGeom>
        </p:spPr>
      </p:pic>
    </p:spTree>
    <p:extLst>
      <p:ext uri="{BB962C8B-B14F-4D97-AF65-F5344CB8AC3E}">
        <p14:creationId xmlns:p14="http://schemas.microsoft.com/office/powerpoint/2010/main" val="212048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sp>
        <p:nvSpPr>
          <p:cNvPr id="3" name="内容占位符 2">
            <a:extLst>
              <a:ext uri="{FF2B5EF4-FFF2-40B4-BE49-F238E27FC236}">
                <a16:creationId xmlns:a16="http://schemas.microsoft.com/office/drawing/2014/main" id="{7E8E5CA0-D7B5-E14C-A3DF-66D59F27FE4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内外层循环重排，改善空间局部性，并最大限度地利用引入缓存的数据。对循环进行重新排序，以最大程度地减少跨步并将访问模式与内存中的数据存储模式对齐。</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3439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pic>
        <p:nvPicPr>
          <p:cNvPr id="4" name="图片 3">
            <a:extLst>
              <a:ext uri="{FF2B5EF4-FFF2-40B4-BE49-F238E27FC236}">
                <a16:creationId xmlns:a16="http://schemas.microsoft.com/office/drawing/2014/main" id="{322ABB92-3C12-8A4E-AEEA-5823D4BD30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0301" y="1484784"/>
            <a:ext cx="10396160" cy="4463757"/>
          </a:xfrm>
          <a:prstGeom prst="rect">
            <a:avLst/>
          </a:prstGeom>
        </p:spPr>
      </p:pic>
    </p:spTree>
    <p:extLst>
      <p:ext uri="{BB962C8B-B14F-4D97-AF65-F5344CB8AC3E}">
        <p14:creationId xmlns:p14="http://schemas.microsoft.com/office/powerpoint/2010/main" val="42192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83928-2B1F-D542-86E5-6FECD69F1DE3}"/>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sp>
        <p:nvSpPr>
          <p:cNvPr id="3" name="内容占位符 2">
            <a:extLst>
              <a:ext uri="{FF2B5EF4-FFF2-40B4-BE49-F238E27FC236}">
                <a16:creationId xmlns:a16="http://schemas.microsoft.com/office/drawing/2014/main" id="{B668FC35-2BB2-2A4C-B22C-640CDAFCC4B2}"/>
              </a:ext>
            </a:extLst>
          </p:cNvPr>
          <p:cNvSpPr>
            <a:spLocks noGrp="1"/>
          </p:cNvSpPr>
          <p:nvPr>
            <p:ph sz="half" idx="1"/>
          </p:nvPr>
        </p:nvSpPr>
        <p:spPr/>
        <p:txBody>
          <a:bodyPr/>
          <a:lstStyle/>
          <a:p>
            <a:pPr>
              <a:lnSpc>
                <a:spcPct val="150000"/>
              </a:lnSpc>
            </a:pPr>
            <a:r>
              <a:rPr lang="zh-CN" altLang="en-US" dirty="0"/>
              <a:t>循环融合将相邻或紧密间隔的循环融合在一起，减少的循环开销和增加的计算密度可改善软件流水线，数据结构的缓存局部性增加。 </a:t>
            </a:r>
            <a:br>
              <a:rPr lang="zh-CN" altLang="en-US" dirty="0"/>
            </a:br>
            <a:endParaRPr kumimoji="1" lang="zh-CN" altLang="en-US" dirty="0"/>
          </a:p>
        </p:txBody>
      </p:sp>
    </p:spTree>
    <p:extLst>
      <p:ext uri="{BB962C8B-B14F-4D97-AF65-F5344CB8AC3E}">
        <p14:creationId xmlns:p14="http://schemas.microsoft.com/office/powerpoint/2010/main" val="396571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5B6C2-9B99-B84C-A520-DE9CCA5357FB}"/>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pic>
        <p:nvPicPr>
          <p:cNvPr id="5" name="图片 4">
            <a:extLst>
              <a:ext uri="{FF2B5EF4-FFF2-40B4-BE49-F238E27FC236}">
                <a16:creationId xmlns:a16="http://schemas.microsoft.com/office/drawing/2014/main" id="{F964A904-0313-FD40-B782-CAB95619E0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793" y="1445463"/>
            <a:ext cx="10585176" cy="4703467"/>
          </a:xfrm>
          <a:prstGeom prst="rect">
            <a:avLst/>
          </a:prstGeom>
        </p:spPr>
      </p:pic>
    </p:spTree>
    <p:extLst>
      <p:ext uri="{BB962C8B-B14F-4D97-AF65-F5344CB8AC3E}">
        <p14:creationId xmlns:p14="http://schemas.microsoft.com/office/powerpoint/2010/main" val="102737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sp>
        <p:nvSpPr>
          <p:cNvPr id="3" name="内容占位符 2">
            <a:extLst>
              <a:ext uri="{FF2B5EF4-FFF2-40B4-BE49-F238E27FC236}">
                <a16:creationId xmlns:a16="http://schemas.microsoft.com/office/drawing/2014/main" id="{84F420A0-2803-E84B-B4A0-7D12457F572D}"/>
              </a:ext>
            </a:extLst>
          </p:cNvPr>
          <p:cNvSpPr>
            <a:spLocks noGrp="1"/>
          </p:cNvSpPr>
          <p:nvPr>
            <p:ph sz="half" idx="1"/>
          </p:nvPr>
        </p:nvSpPr>
        <p:spPr/>
        <p:txBody>
          <a:bodyPr/>
          <a:lstStyle/>
          <a:p>
            <a:pPr>
              <a:lnSpc>
                <a:spcPct val="150000"/>
              </a:lnSpc>
            </a:pPr>
            <a:r>
              <a:rPr lang="zh-CN" altLang="en-US" dirty="0"/>
              <a:t>拆分主要是将循环分成多个循环，可以在有条件的循环中使用，分为无条件循环和含条件循环。</a:t>
            </a:r>
            <a:br>
              <a:rPr lang="zh-CN" altLang="en-US" dirty="0"/>
            </a:br>
            <a:endParaRPr kumimoji="1" lang="zh-CN" altLang="en-US" dirty="0"/>
          </a:p>
        </p:txBody>
      </p:sp>
    </p:spTree>
    <p:extLst>
      <p:ext uri="{BB962C8B-B14F-4D97-AF65-F5344CB8AC3E}">
        <p14:creationId xmlns:p14="http://schemas.microsoft.com/office/powerpoint/2010/main" val="271853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pic>
        <p:nvPicPr>
          <p:cNvPr id="6" name="图片 5">
            <a:extLst>
              <a:ext uri="{FF2B5EF4-FFF2-40B4-BE49-F238E27FC236}">
                <a16:creationId xmlns:a16="http://schemas.microsoft.com/office/drawing/2014/main" id="{60D0B498-1D4E-9F4E-9B06-2DE618D453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009"/>
          <a:stretch/>
        </p:blipFill>
        <p:spPr>
          <a:xfrm>
            <a:off x="774350" y="1242117"/>
            <a:ext cx="10648062" cy="4998730"/>
          </a:xfrm>
          <a:prstGeom prst="rect">
            <a:avLst/>
          </a:prstGeom>
        </p:spPr>
      </p:pic>
    </p:spTree>
    <p:extLst>
      <p:ext uri="{BB962C8B-B14F-4D97-AF65-F5344CB8AC3E}">
        <p14:creationId xmlns:p14="http://schemas.microsoft.com/office/powerpoint/2010/main" val="239171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调度优化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923909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5605C9-4415-3844-BC69-407B0B08FBDA}"/>
              </a:ext>
            </a:extLst>
          </p:cNvPr>
          <p:cNvSpPr>
            <a:spLocks noGrp="1"/>
          </p:cNvSpPr>
          <p:nvPr>
            <p:ph type="title"/>
          </p:nvPr>
        </p:nvSpPr>
        <p:spPr/>
        <p:txBody>
          <a:bodyPr/>
          <a:lstStyle/>
          <a:p>
            <a:r>
              <a:rPr kumimoji="1" lang="zh-CN" altLang="en-US" dirty="0"/>
              <a:t>调度优化</a:t>
            </a:r>
            <a:endParaRPr lang="zh-CN" altLang="en-US" dirty="0"/>
          </a:p>
        </p:txBody>
      </p:sp>
      <p:sp>
        <p:nvSpPr>
          <p:cNvPr id="5" name="内容占位符 4">
            <a:extLst>
              <a:ext uri="{FF2B5EF4-FFF2-40B4-BE49-F238E27FC236}">
                <a16:creationId xmlns:a16="http://schemas.microsoft.com/office/drawing/2014/main" id="{D774F309-2557-F947-82B9-EAD479C9F27C}"/>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MNN </a:t>
            </a:r>
            <a:r>
              <a:rPr lang="zh-CN" altLang="en-US" dirty="0">
                <a:latin typeface="Gill Sans MT" panose="020B0502020104020203" pitchFamily="34" charset="0"/>
              </a:rPr>
              <a:t>的预推理模块可以较好地降低调度冗余，我们把算子的执行拆分为 </a:t>
            </a:r>
            <a:r>
              <a:rPr lang="en-US" altLang="zh-CN" dirty="0">
                <a:latin typeface="Gill Sans MT" panose="020B0502020104020203" pitchFamily="34" charset="0"/>
              </a:rPr>
              <a:t>onResize </a:t>
            </a:r>
            <a:r>
              <a:rPr lang="zh-CN" altLang="en-US" dirty="0">
                <a:latin typeface="Gill Sans MT" panose="020B0502020104020203" pitchFamily="34" charset="0"/>
              </a:rPr>
              <a:t>和 </a:t>
            </a:r>
            <a:r>
              <a:rPr lang="en-US" altLang="zh-CN" dirty="0">
                <a:latin typeface="Gill Sans MT" panose="020B0502020104020203" pitchFamily="34" charset="0"/>
              </a:rPr>
              <a:t>onExecute </a:t>
            </a:r>
            <a:r>
              <a:rPr lang="zh-CN" altLang="en-US" dirty="0">
                <a:latin typeface="Gill Sans MT" panose="020B0502020104020203" pitchFamily="34" charset="0"/>
              </a:rPr>
              <a:t>两个部分，在预推理过程中执行 </a:t>
            </a:r>
            <a:r>
              <a:rPr lang="en-US" altLang="zh-CN" dirty="0">
                <a:latin typeface="Gill Sans MT" panose="020B0502020104020203" pitchFamily="34" charset="0"/>
              </a:rPr>
              <a:t>onResize </a:t>
            </a:r>
            <a:r>
              <a:rPr lang="zh-CN" altLang="en-US" dirty="0">
                <a:latin typeface="Gill Sans MT" panose="020B0502020104020203" pitchFamily="34" charset="0"/>
              </a:rPr>
              <a:t>，在推理过程中执行 </a:t>
            </a:r>
            <a:r>
              <a:rPr lang="en-US" altLang="zh-CN" dirty="0">
                <a:latin typeface="Gill Sans MT" panose="020B0502020104020203" pitchFamily="34" charset="0"/>
              </a:rPr>
              <a:t>onExecute </a:t>
            </a:r>
            <a:r>
              <a:rPr lang="zh-CN" altLang="en-US" dirty="0">
                <a:latin typeface="Gill Sans MT" panose="020B0502020104020203" pitchFamily="34" charset="0"/>
              </a:rPr>
              <a:t>，视各类 </a:t>
            </a:r>
            <a:r>
              <a:rPr lang="en-US" altLang="zh-CN" dirty="0">
                <a:latin typeface="Gill Sans MT" panose="020B0502020104020203" pitchFamily="34" charset="0"/>
              </a:rPr>
              <a:t>GPU</a:t>
            </a:r>
            <a:r>
              <a:rPr lang="zh-CN" altLang="en-US" dirty="0">
                <a:latin typeface="Gill Sans MT" panose="020B0502020104020203" pitchFamily="34" charset="0"/>
              </a:rPr>
              <a:t> 的 </a:t>
            </a:r>
            <a:r>
              <a:rPr lang="en-US" altLang="zh-CN" dirty="0">
                <a:latin typeface="Gill Sans MT" panose="020B0502020104020203" pitchFamily="34" charset="0"/>
              </a:rPr>
              <a:t>API</a:t>
            </a:r>
            <a:r>
              <a:rPr lang="zh-CN" altLang="en-US" dirty="0">
                <a:latin typeface="Gill Sans MT" panose="020B0502020104020203" pitchFamily="34" charset="0"/>
              </a:rPr>
              <a:t> 设计不同，可以不同程度地降低调度冗余。</a:t>
            </a:r>
          </a:p>
        </p:txBody>
      </p:sp>
    </p:spTree>
    <p:extLst>
      <p:ext uri="{BB962C8B-B14F-4D97-AF65-F5344CB8AC3E}">
        <p14:creationId xmlns:p14="http://schemas.microsoft.com/office/powerpoint/2010/main" val="8816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4A89AB-A619-834B-A166-1AFC8BA9E8C2}"/>
              </a:ext>
            </a:extLst>
          </p:cNvPr>
          <p:cNvPicPr>
            <a:picLocks noChangeAspect="1"/>
          </p:cNvPicPr>
          <p:nvPr/>
        </p:nvPicPr>
        <p:blipFill>
          <a:blip r:embed="rId2"/>
          <a:stretch>
            <a:fillRect/>
          </a:stretch>
        </p:blipFill>
        <p:spPr>
          <a:xfrm>
            <a:off x="837880" y="764704"/>
            <a:ext cx="10521001" cy="5550815"/>
          </a:xfrm>
          <a:prstGeom prst="rect">
            <a:avLst/>
          </a:prstGeom>
        </p:spPr>
      </p:pic>
      <p:sp>
        <p:nvSpPr>
          <p:cNvPr id="2" name="标题 1">
            <a:extLst>
              <a:ext uri="{FF2B5EF4-FFF2-40B4-BE49-F238E27FC236}">
                <a16:creationId xmlns:a16="http://schemas.microsoft.com/office/drawing/2014/main" id="{3AB02894-82F7-8947-B223-3D79B6CB5A65}"/>
              </a:ext>
            </a:extLst>
          </p:cNvPr>
          <p:cNvSpPr>
            <a:spLocks noGrp="1"/>
          </p:cNvSpPr>
          <p:nvPr>
            <p:ph type="title"/>
          </p:nvPr>
        </p:nvSpPr>
        <p:spPr/>
        <p:txBody>
          <a:bodyPr/>
          <a:lstStyle/>
          <a:p>
            <a:r>
              <a:rPr kumimoji="1" lang="zh-CN" altLang="en-US" dirty="0"/>
              <a:t>调度优化</a:t>
            </a:r>
          </a:p>
        </p:txBody>
      </p:sp>
    </p:spTree>
    <p:extLst>
      <p:ext uri="{BB962C8B-B14F-4D97-AF65-F5344CB8AC3E}">
        <p14:creationId xmlns:p14="http://schemas.microsoft.com/office/powerpoint/2010/main" val="122162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D663C-A2E2-684B-AE45-0374B0A850FB}"/>
              </a:ext>
            </a:extLst>
          </p:cNvPr>
          <p:cNvSpPr>
            <a:spLocks noGrp="1"/>
          </p:cNvSpPr>
          <p:nvPr>
            <p:ph type="title"/>
          </p:nvPr>
        </p:nvSpPr>
        <p:spPr/>
        <p:txBody>
          <a:bodyPr/>
          <a:lstStyle/>
          <a:p>
            <a:r>
              <a:rPr kumimoji="1" lang="zh-CN" altLang="en-US"/>
              <a:t>调度优化总结</a:t>
            </a:r>
            <a:endParaRPr kumimoji="1" lang="zh-CN" altLang="en-US" dirty="0"/>
          </a:p>
        </p:txBody>
      </p:sp>
      <p:sp>
        <p:nvSpPr>
          <p:cNvPr id="3" name="内容占位符 2">
            <a:extLst>
              <a:ext uri="{FF2B5EF4-FFF2-40B4-BE49-F238E27FC236}">
                <a16:creationId xmlns:a16="http://schemas.microsoft.com/office/drawing/2014/main" id="{4903C23F-E36B-6343-9192-0603CB70965A}"/>
              </a:ext>
            </a:extLst>
          </p:cNvPr>
          <p:cNvSpPr>
            <a:spLocks noGrp="1"/>
          </p:cNvSpPr>
          <p:nvPr>
            <p:ph sz="half" idx="1"/>
          </p:nvPr>
        </p:nvSpPr>
        <p:spPr>
          <a:xfrm>
            <a:off x="623635" y="1495552"/>
            <a:ext cx="10803338" cy="4525736"/>
          </a:xfrm>
        </p:spPr>
        <p:txBody>
          <a:bodyPr/>
          <a:lstStyle/>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OpenCL</a:t>
            </a:r>
            <a:r>
              <a:rPr lang="zh-CN" altLang="en-US" dirty="0">
                <a:latin typeface="Gill Sans MT" panose="020B0502020104020203" pitchFamily="34" charset="0"/>
              </a:rPr>
              <a:t>，可以减少 </a:t>
            </a:r>
            <a:r>
              <a:rPr lang="en-US" altLang="zh-CN" dirty="0">
                <a:latin typeface="Gill Sans MT" panose="020B0502020104020203" pitchFamily="34" charset="0"/>
              </a:rPr>
              <a:t>Kernel </a:t>
            </a:r>
            <a:r>
              <a:rPr lang="zh-CN" altLang="en-US" dirty="0">
                <a:latin typeface="Gill Sans MT" panose="020B0502020104020203" pitchFamily="34" charset="0"/>
              </a:rPr>
              <a:t>参数设定，将计算资源的申请转移到预推理过程中；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Vulkan</a:t>
            </a:r>
            <a:r>
              <a:rPr lang="zh-CN" altLang="en-US" dirty="0">
                <a:latin typeface="Gill Sans MT" panose="020B0502020104020203" pitchFamily="34" charset="0"/>
              </a:rPr>
              <a:t>，可进一步把命令缓冲的创建全部转移到预推理中，最小化调度冗余；</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Metal</a:t>
            </a:r>
            <a:r>
              <a:rPr lang="zh-CN" altLang="en-US" dirty="0">
                <a:latin typeface="Gill Sans MT" panose="020B0502020104020203" pitchFamily="34" charset="0"/>
              </a:rPr>
              <a:t>，可进一步降低命令提交频率；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52075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汇编优化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A4DF88C4-4310-6743-944C-3CCC987E4F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1908" y="3509744"/>
            <a:ext cx="5334248" cy="2763859"/>
          </a:xfrm>
          <a:prstGeom prst="rect">
            <a:avLst/>
          </a:prstGeom>
        </p:spPr>
      </p:pic>
      <p:pic>
        <p:nvPicPr>
          <p:cNvPr id="16" name="图片 15">
            <a:extLst>
              <a:ext uri="{FF2B5EF4-FFF2-40B4-BE49-F238E27FC236}">
                <a16:creationId xmlns:a16="http://schemas.microsoft.com/office/drawing/2014/main" id="{EDD925F2-66D3-E44A-A0E2-7333C43C6F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622" y="2492896"/>
            <a:ext cx="3178953" cy="3814744"/>
          </a:xfrm>
          <a:prstGeom prst="rect">
            <a:avLst/>
          </a:prstGeom>
        </p:spPr>
      </p:pic>
      <p:sp>
        <p:nvSpPr>
          <p:cNvPr id="18" name="矩形 17">
            <a:extLst>
              <a:ext uri="{FF2B5EF4-FFF2-40B4-BE49-F238E27FC236}">
                <a16:creationId xmlns:a16="http://schemas.microsoft.com/office/drawing/2014/main" id="{D4A2545C-5432-EB48-B58C-63C817736DDB}"/>
              </a:ext>
            </a:extLst>
          </p:cNvPr>
          <p:cNvSpPr/>
          <p:nvPr/>
        </p:nvSpPr>
        <p:spPr bwMode="auto">
          <a:xfrm>
            <a:off x="5231908" y="2628176"/>
            <a:ext cx="5334248" cy="72008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b="1" dirty="0">
                <a:solidFill>
                  <a:schemeClr val="bg1"/>
                </a:solidFill>
                <a:latin typeface="+mj-ea"/>
                <a:ea typeface="+mj-ea"/>
              </a:rPr>
              <a:t>人工手排指令，减少相邻数据依赖，减少总延迟</a:t>
            </a:r>
          </a:p>
        </p:txBody>
      </p:sp>
    </p:spTree>
    <p:extLst>
      <p:ext uri="{BB962C8B-B14F-4D97-AF65-F5344CB8AC3E}">
        <p14:creationId xmlns:p14="http://schemas.microsoft.com/office/powerpoint/2010/main" val="404394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ED3E7DBB-6264-5143-92CF-C50C3B4C2C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0622" y="2492896"/>
            <a:ext cx="3178953" cy="3814744"/>
          </a:xfrm>
          <a:prstGeom prst="rect">
            <a:avLst/>
          </a:prstGeom>
        </p:spPr>
      </p:pic>
      <p:sp>
        <p:nvSpPr>
          <p:cNvPr id="8" name="矩形 7">
            <a:extLst>
              <a:ext uri="{FF2B5EF4-FFF2-40B4-BE49-F238E27FC236}">
                <a16:creationId xmlns:a16="http://schemas.microsoft.com/office/drawing/2014/main" id="{6063139F-A719-E44D-8BAE-6D8ABA6B0B80}"/>
              </a:ext>
            </a:extLst>
          </p:cNvPr>
          <p:cNvSpPr/>
          <p:nvPr/>
        </p:nvSpPr>
        <p:spPr>
          <a:xfrm>
            <a:off x="5336406" y="2636912"/>
            <a:ext cx="5640632" cy="874407"/>
          </a:xfrm>
          <a:prstGeom prst="rect">
            <a:avLst/>
          </a:prstGeom>
          <a:solidFill>
            <a:srgbClr val="FFC000"/>
          </a:solidFill>
        </p:spPr>
        <p:txBody>
          <a:bodyPr wrap="square">
            <a:spAutoFit/>
          </a:bodyPr>
          <a:lstStyle/>
          <a:p>
            <a:pPr algn="ctr">
              <a:lnSpc>
                <a:spcPct val="150000"/>
              </a:lnSpc>
            </a:pPr>
            <a:r>
              <a:rPr lang="zh-CN" altLang="en-US" b="1" dirty="0">
                <a:solidFill>
                  <a:schemeClr val="bg1"/>
                </a:solidFill>
                <a:latin typeface="+mj-ea"/>
                <a:ea typeface="+mj-ea"/>
              </a:rPr>
              <a:t>循环优化，按寄存器数量，尽可能一次时钟周期内</a:t>
            </a:r>
            <a:endParaRPr lang="en-US" altLang="zh-CN" b="1" dirty="0">
              <a:solidFill>
                <a:schemeClr val="bg1"/>
              </a:solidFill>
              <a:latin typeface="+mj-ea"/>
              <a:ea typeface="+mj-ea"/>
            </a:endParaRPr>
          </a:p>
          <a:p>
            <a:pPr algn="ctr">
              <a:lnSpc>
                <a:spcPct val="150000"/>
              </a:lnSpc>
            </a:pPr>
            <a:r>
              <a:rPr lang="zh-CN" altLang="en-US" b="1" dirty="0">
                <a:solidFill>
                  <a:schemeClr val="bg1"/>
                </a:solidFill>
                <a:latin typeface="+mj-ea"/>
                <a:ea typeface="+mj-ea"/>
              </a:rPr>
              <a:t>计算更多的数据</a:t>
            </a:r>
          </a:p>
        </p:txBody>
      </p:sp>
      <p:pic>
        <p:nvPicPr>
          <p:cNvPr id="9" name="图片 8">
            <a:extLst>
              <a:ext uri="{FF2B5EF4-FFF2-40B4-BE49-F238E27FC236}">
                <a16:creationId xmlns:a16="http://schemas.microsoft.com/office/drawing/2014/main" id="{D765FA45-4934-8443-9D37-E05572E85B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20706" y="3655123"/>
            <a:ext cx="2856332" cy="2523307"/>
          </a:xfrm>
          <a:prstGeom prst="rect">
            <a:avLst/>
          </a:prstGeom>
        </p:spPr>
      </p:pic>
      <p:pic>
        <p:nvPicPr>
          <p:cNvPr id="4" name="图片 3">
            <a:extLst>
              <a:ext uri="{FF2B5EF4-FFF2-40B4-BE49-F238E27FC236}">
                <a16:creationId xmlns:a16="http://schemas.microsoft.com/office/drawing/2014/main" id="{DD261774-50DE-4147-8812-65066A49BD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36406" y="3655124"/>
            <a:ext cx="2667250" cy="2523306"/>
          </a:xfrm>
          <a:prstGeom prst="rect">
            <a:avLst/>
          </a:prstGeom>
        </p:spPr>
      </p:pic>
    </p:spTree>
    <p:extLst>
      <p:ext uri="{BB962C8B-B14F-4D97-AF65-F5344CB8AC3E}">
        <p14:creationId xmlns:p14="http://schemas.microsoft.com/office/powerpoint/2010/main" val="205056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10988751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marL="0" indent="0" algn="ctr">
              <a:lnSpc>
                <a:spcPct val="100000"/>
              </a:lnSpc>
              <a:buNone/>
            </a:pPr>
            <a:r>
              <a:rPr kumimoji="1" lang="zh-CN" altLang="en-US" sz="9600" dirty="0">
                <a:solidFill>
                  <a:srgbClr val="C00000"/>
                </a:solidFill>
                <a:latin typeface="Futura Medium" panose="020B0602020204020303" pitchFamily="34" charset="-79"/>
                <a:cs typeface="Futura Medium" panose="020B0602020204020303" pitchFamily="34" charset="-79"/>
              </a:rPr>
              <a:t>循环优化</a:t>
            </a:r>
            <a:endParaRPr kumimoji="1"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Loop</a:t>
            </a:r>
            <a:r>
              <a:rPr lang="zh-CN" altLang="en-US"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74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sp>
        <p:nvSpPr>
          <p:cNvPr id="5" name="内容占位符 4">
            <a:extLst>
              <a:ext uri="{FF2B5EF4-FFF2-40B4-BE49-F238E27FC236}">
                <a16:creationId xmlns:a16="http://schemas.microsoft.com/office/drawing/2014/main" id="{93E694FC-730F-5E48-901B-5D0A65CF3FCA}"/>
              </a:ext>
            </a:extLst>
          </p:cNvPr>
          <p:cNvSpPr>
            <a:spLocks noGrp="1"/>
          </p:cNvSpPr>
          <p:nvPr>
            <p:ph sz="half" idx="1"/>
          </p:nvPr>
        </p:nvSpPr>
        <p:spPr/>
        <p:txBody>
          <a:bodyPr/>
          <a:lstStyle/>
          <a:p>
            <a:pPr>
              <a:lnSpc>
                <a:spcPct val="150000"/>
              </a:lnSpc>
            </a:pPr>
            <a:r>
              <a:rPr lang="zh-CN" altLang="en-US" dirty="0"/>
              <a:t>对循环进行展开，以便每次迭代多次使用加载的值，使得一个时钟周期的流水线上尽可能满负荷计算。在流水线中，会因为指令顺序安排不合理而导致</a:t>
            </a:r>
            <a:r>
              <a:rPr lang="en-US" altLang="zh-CN" dirty="0"/>
              <a:t>NPU</a:t>
            </a:r>
            <a:r>
              <a:rPr lang="zh-CN" altLang="en-US" dirty="0"/>
              <a:t>等待空转，影响流水线效率。循环展开为编译器进行指令调度带来了更大的空间。</a:t>
            </a:r>
          </a:p>
        </p:txBody>
      </p:sp>
    </p:spTree>
    <p:extLst>
      <p:ext uri="{BB962C8B-B14F-4D97-AF65-F5344CB8AC3E}">
        <p14:creationId xmlns:p14="http://schemas.microsoft.com/office/powerpoint/2010/main" val="196020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33858</TotalTime>
  <Words>839</Words>
  <Application>Microsoft Macintosh PowerPoint</Application>
  <PresentationFormat>自定义</PresentationFormat>
  <Paragraphs>74</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汇编优化</vt:lpstr>
      <vt:lpstr>汇编优化</vt:lpstr>
      <vt:lpstr>算子调度优化方法</vt:lpstr>
      <vt:lpstr>PowerPoint 演示文稿</vt:lpstr>
      <vt:lpstr>循环展开 Loop Unrolling</vt:lpstr>
      <vt:lpstr>循环展开 Loop Unrolling</vt:lpstr>
      <vt:lpstr>循环分块 Loop tiling</vt:lpstr>
      <vt:lpstr>循环分块 Loop tiling</vt:lpstr>
      <vt:lpstr>循环分块 Loop tiling</vt:lpstr>
      <vt:lpstr>循环分块 Loop tiling</vt:lpstr>
      <vt:lpstr>循环重排 Loop Reorder</vt:lpstr>
      <vt:lpstr>循环重排 Loop Reorder</vt:lpstr>
      <vt:lpstr>循环融合 Loop Fusion</vt:lpstr>
      <vt:lpstr>循环融合 Loop Fusion</vt:lpstr>
      <vt:lpstr>循环拆分 Loop Split</vt:lpstr>
      <vt:lpstr>循环拆分 Loop Split</vt:lpstr>
      <vt:lpstr>PowerPoint 演示文稿</vt:lpstr>
      <vt:lpstr>调度优化</vt:lpstr>
      <vt:lpstr>调度优化</vt:lpstr>
      <vt:lpstr>调度优化总结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6007</cp:revision>
  <dcterms:created xsi:type="dcterms:W3CDTF">2015-01-14T10:38:57Z</dcterms:created>
  <dcterms:modified xsi:type="dcterms:W3CDTF">2023-03-07T02:26:59Z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